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  <p:sldMasterId id="2147483682" r:id="rId3"/>
    <p:sldMasterId id="2147483692" r:id="rId4"/>
  </p:sldMasterIdLst>
  <p:notesMasterIdLst>
    <p:notesMasterId r:id="rId24"/>
  </p:notesMasterIdLst>
  <p:sldIdLst>
    <p:sldId id="256" r:id="rId5"/>
    <p:sldId id="528" r:id="rId6"/>
    <p:sldId id="500" r:id="rId7"/>
    <p:sldId id="514" r:id="rId8"/>
    <p:sldId id="515" r:id="rId9"/>
    <p:sldId id="517" r:id="rId10"/>
    <p:sldId id="518" r:id="rId11"/>
    <p:sldId id="519" r:id="rId12"/>
    <p:sldId id="529" r:id="rId13"/>
    <p:sldId id="520" r:id="rId14"/>
    <p:sldId id="521" r:id="rId15"/>
    <p:sldId id="522" r:id="rId16"/>
    <p:sldId id="523" r:id="rId17"/>
    <p:sldId id="530" r:id="rId18"/>
    <p:sldId id="524" r:id="rId19"/>
    <p:sldId id="525" r:id="rId20"/>
    <p:sldId id="526" r:id="rId21"/>
    <p:sldId id="527" r:id="rId22"/>
    <p:sldId id="510" r:id="rId23"/>
  </p:sldIdLst>
  <p:sldSz cx="9144000" cy="6858000" type="screen4x3"/>
  <p:notesSz cx="6797675" cy="9926638"/>
  <p:custDataLst>
    <p:tags r:id="rId2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7E1B"/>
    <a:srgbClr val="80C535"/>
    <a:srgbClr val="FFFF66"/>
    <a:srgbClr val="086B9C"/>
    <a:srgbClr val="089D6A"/>
    <a:srgbClr val="D9D9D9"/>
    <a:srgbClr val="71E133"/>
    <a:srgbClr val="B48900"/>
    <a:srgbClr val="96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4545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02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890" y="-7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D9B1246-B3AD-44E6-A869-16CD0A7AB70D}" type="datetimeFigureOut">
              <a:rPr lang="en-US"/>
              <a:pPr>
                <a:defRPr/>
              </a:pPr>
              <a:t>11/19/2014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NZ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NZ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2B85375-D5E9-40BA-A1CF-D36838F06487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297393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NZ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5C3482-1609-49AC-827D-7307F1C03766}" type="slidenum">
              <a:rPr lang="en-NZ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NZ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B85375-D5E9-40BA-A1CF-D36838F06487}" type="slidenum">
              <a:rPr lang="en-NZ" smtClean="0"/>
              <a:pPr>
                <a:defRPr/>
              </a:pPr>
              <a:t>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31554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B85375-D5E9-40BA-A1CF-D36838F06487}" type="slidenum">
              <a:rPr lang="en-NZ" smtClean="0"/>
              <a:pPr>
                <a:defRPr/>
              </a:pPr>
              <a:t>19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466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100" y="2500306"/>
            <a:ext cx="7500990" cy="1000132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rgbClr val="00B0F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00" y="3429000"/>
            <a:ext cx="6786610" cy="85725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3008313" cy="8640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rgbClr val="00B0F0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42396-0342-49FA-852B-9394E8C7AF64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B9798-CEDC-445D-9ACD-FA707898BA54}" type="datetimeFigureOut">
              <a:rPr lang="en-NZ"/>
              <a:pPr>
                <a:defRPr/>
              </a:pPr>
              <a:t>19/11/2014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0BC19-C130-4BCA-9F92-39D98B817F77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0610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0610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7E841-FDF9-4CC7-92D1-6849657A6403}" type="datetimeFigureOut">
              <a:rPr lang="en-NZ"/>
              <a:pPr>
                <a:defRPr/>
              </a:pPr>
              <a:t>19/11/2014</a:t>
            </a:fld>
            <a:endParaRPr lang="en-NZ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8783C-376A-4296-8771-ECF29E19B111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486373"/>
          </a:xfrm>
        </p:spPr>
        <p:txBody>
          <a:bodyPr>
            <a:normAutofit/>
          </a:bodyPr>
          <a:lstStyle>
            <a:lvl1pPr>
              <a:defRPr sz="1600">
                <a:latin typeface="Arial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486373"/>
          </a:xfrm>
        </p:spPr>
        <p:txBody>
          <a:bodyPr>
            <a:normAutofit/>
          </a:bodyPr>
          <a:lstStyle>
            <a:lvl1pPr>
              <a:defRPr sz="1600">
                <a:latin typeface="Arial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7DDBC57-EE20-43C4-B46F-506653786DF6}" type="datetimeFigureOut">
              <a:rPr lang="en-NZ"/>
              <a:pPr>
                <a:defRPr/>
              </a:pPr>
              <a:t>19/11/2014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1A26FC-5A04-4EA6-949B-F16A90B99CF8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CE79E55-E33F-4DE9-BC0F-C99E4ECD4240}" type="datetimeFigureOut">
              <a:rPr lang="en-NZ"/>
              <a:pPr>
                <a:defRPr/>
              </a:pPr>
              <a:t>19/11/2014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661025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EA6EF5-90DC-421A-913D-90BD307BEA31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851694"/>
          </a:xfrm>
        </p:spPr>
        <p:txBody>
          <a:bodyPr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316190"/>
          </a:xfrm>
        </p:spPr>
        <p:txBody>
          <a:bodyPr/>
          <a:lstStyle>
            <a:lvl1pPr>
              <a:defRPr sz="3200">
                <a:solidFill>
                  <a:srgbClr val="00B0F0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8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154140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C04E441-E7A4-42BF-931A-C135332BB786}" type="datetimeFigureOut">
              <a:rPr lang="en-NZ"/>
              <a:pPr>
                <a:defRPr/>
              </a:pPr>
              <a:t>19/11/2014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D241933-00BA-4C14-984D-89D56967FD52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3" name="Rectangle 2"/>
          <p:cNvSpPr/>
          <p:nvPr userDrawn="1"/>
        </p:nvSpPr>
        <p:spPr>
          <a:xfrm>
            <a:off x="0" y="116632"/>
            <a:ext cx="7826376" cy="1152128"/>
          </a:xfrm>
          <a:prstGeom prst="rect">
            <a:avLst/>
          </a:prstGeom>
          <a:solidFill>
            <a:srgbClr val="086B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anchor="ctr"/>
          <a:lstStyle/>
          <a:p>
            <a:pPr>
              <a:defRPr/>
            </a:pPr>
            <a:endParaRPr lang="en-NZ" sz="2400" dirty="0"/>
          </a:p>
        </p:txBody>
      </p:sp>
      <p:sp>
        <p:nvSpPr>
          <p:cNvPr id="4" name="Oval 3"/>
          <p:cNvSpPr/>
          <p:nvPr userDrawn="1"/>
        </p:nvSpPr>
        <p:spPr>
          <a:xfrm>
            <a:off x="7308304" y="116632"/>
            <a:ext cx="1152000" cy="1152000"/>
          </a:xfrm>
          <a:prstGeom prst="ellipse">
            <a:avLst/>
          </a:prstGeom>
          <a:solidFill>
            <a:srgbClr val="086B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NZ" sz="24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3"/>
          <p:cNvSpPr/>
          <p:nvPr userDrawn="1"/>
        </p:nvSpPr>
        <p:spPr>
          <a:xfrm>
            <a:off x="0" y="116632"/>
            <a:ext cx="7826376" cy="1152128"/>
          </a:xfrm>
          <a:prstGeom prst="rect">
            <a:avLst/>
          </a:prstGeom>
          <a:solidFill>
            <a:srgbClr val="086B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anchor="ctr"/>
          <a:lstStyle/>
          <a:p>
            <a:pPr>
              <a:defRPr/>
            </a:pPr>
            <a:endParaRPr lang="en-NZ" sz="2400" dirty="0"/>
          </a:p>
        </p:txBody>
      </p:sp>
      <p:sp>
        <p:nvSpPr>
          <p:cNvPr id="5" name="Oval 4"/>
          <p:cNvSpPr/>
          <p:nvPr userDrawn="1"/>
        </p:nvSpPr>
        <p:spPr>
          <a:xfrm>
            <a:off x="7308304" y="116632"/>
            <a:ext cx="1152000" cy="1152000"/>
          </a:xfrm>
          <a:prstGeom prst="ellipse">
            <a:avLst/>
          </a:prstGeom>
          <a:solidFill>
            <a:srgbClr val="086B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NZ" sz="24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100" y="2420888"/>
            <a:ext cx="7458100" cy="1000132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00" y="3349581"/>
            <a:ext cx="6400800" cy="50006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902DD-A5F2-461D-8C5E-5108A23C9EF3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D0A2F-382F-40EE-8823-2F74FDDC09EF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166F3-EBB5-43EA-AC8B-04C06EAEB870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14300" y="5732463"/>
            <a:ext cx="542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12F8D6-1613-40E9-BE66-6C20650F2576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571500" y="1285875"/>
            <a:ext cx="80010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00B0F0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B0F0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B0F0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B0F0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B0F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00B0F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00B0F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00B0F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00B0F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7324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93C696-95BC-4C01-8261-8C8BAFC3AC7F}" type="datetimeFigureOut">
              <a:rPr lang="en-NZ"/>
              <a:pPr>
                <a:defRPr/>
              </a:pPr>
              <a:t>19/11/2014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7324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7324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C855FD-4346-4EF5-BDBA-80C31CC1D99F}" type="slidenum">
              <a:rPr lang="en-NZ"/>
              <a:pPr>
                <a:defRPr/>
              </a:pPr>
              <a:t>‹#›</a:t>
            </a:fld>
            <a:endParaRPr lang="en-NZ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71500" y="1285875"/>
            <a:ext cx="80010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B0F0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B0F0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B0F0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B0F0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B0F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B0F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B0F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B0F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B0F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21258969@N05/9764246462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899592" y="2852936"/>
            <a:ext cx="7272808" cy="2923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NZ" sz="2800" dirty="0" smtClean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NZ" sz="2800" dirty="0" smtClean="0">
                <a:solidFill>
                  <a:schemeClr val="bg1"/>
                </a:solidFill>
              </a:rPr>
              <a:t>November 2014</a:t>
            </a:r>
            <a:endParaRPr lang="en-NZ" sz="2800" dirty="0">
              <a:solidFill>
                <a:schemeClr val="bg1"/>
              </a:solidFill>
            </a:endParaRPr>
          </a:p>
          <a:p>
            <a:pPr algn="ctr" eaLnBrk="1" hangingPunct="1">
              <a:spcBef>
                <a:spcPts val="0"/>
              </a:spcBef>
            </a:pPr>
            <a:endParaRPr lang="en-NZ" sz="2800" dirty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NZ" sz="2000" dirty="0">
                <a:solidFill>
                  <a:schemeClr val="bg1"/>
                </a:solidFill>
              </a:rPr>
              <a:t>Presented by:</a:t>
            </a:r>
            <a:br>
              <a:rPr lang="en-NZ" sz="2000" dirty="0">
                <a:solidFill>
                  <a:schemeClr val="bg1"/>
                </a:solidFill>
              </a:rPr>
            </a:br>
            <a:r>
              <a:rPr lang="en-NZ" sz="2800" dirty="0" smtClean="0">
                <a:solidFill>
                  <a:schemeClr val="bg1"/>
                </a:solidFill>
              </a:rPr>
              <a:t>Kay Keam</a:t>
            </a:r>
            <a:r>
              <a:rPr lang="en-NZ" sz="2800" dirty="0">
                <a:solidFill>
                  <a:schemeClr val="bg1"/>
                </a:solidFill>
              </a:rPr>
              <a:t/>
            </a:r>
            <a:br>
              <a:rPr lang="en-NZ" sz="2800" dirty="0">
                <a:solidFill>
                  <a:schemeClr val="bg1"/>
                </a:solidFill>
              </a:rPr>
            </a:br>
            <a:endParaRPr lang="en-NZ" sz="2800" dirty="0">
              <a:solidFill>
                <a:schemeClr val="bg1"/>
              </a:solidFill>
            </a:endParaRP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264865" y="1124744"/>
            <a:ext cx="8496944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NZ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issues with</a:t>
            </a:r>
          </a:p>
          <a:p>
            <a:pPr algn="ctr" eaLnBrk="1" hangingPunct="1">
              <a:spcBef>
                <a:spcPct val="50000"/>
              </a:spcBef>
            </a:pPr>
            <a:r>
              <a:rPr lang="en-NZ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Titles</a:t>
            </a:r>
            <a:endParaRPr lang="en-US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Additional disclosure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Can ask for part</a:t>
            </a:r>
          </a:p>
          <a:p>
            <a:r>
              <a:rPr lang="en-NZ" dirty="0" smtClean="0"/>
              <a:t>Timing for request</a:t>
            </a:r>
          </a:p>
          <a:p>
            <a:r>
              <a:rPr lang="en-NZ" dirty="0" smtClean="0"/>
              <a:t>Right of cancellation if no disclosure</a:t>
            </a:r>
          </a:p>
          <a:p>
            <a:r>
              <a:rPr lang="en-NZ" dirty="0" smtClean="0"/>
              <a:t>Need right to approve</a:t>
            </a:r>
          </a:p>
          <a:p>
            <a:r>
              <a:rPr lang="en-NZ" dirty="0" smtClean="0"/>
              <a:t>Deposit</a:t>
            </a:r>
          </a:p>
          <a:p>
            <a:r>
              <a:rPr lang="en-NZ" dirty="0" smtClean="0"/>
              <a:t>Paying for it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85394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Turnover disclosure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Developer</a:t>
            </a:r>
          </a:p>
          <a:p>
            <a:r>
              <a:rPr lang="en-NZ" dirty="0" smtClean="0"/>
              <a:t>When sells 25%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2" t="14940" r="13050" b="9566"/>
          <a:stretch/>
        </p:blipFill>
        <p:spPr>
          <a:xfrm>
            <a:off x="476250" y="3390900"/>
            <a:ext cx="1943100" cy="1990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2" t="14940" r="13050" b="9566"/>
          <a:stretch/>
        </p:blipFill>
        <p:spPr>
          <a:xfrm>
            <a:off x="2425477" y="3405187"/>
            <a:ext cx="1943100" cy="19907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2" t="14940" r="13050" b="9566"/>
          <a:stretch/>
        </p:blipFill>
        <p:spPr>
          <a:xfrm>
            <a:off x="4368577" y="3386311"/>
            <a:ext cx="1943100" cy="19907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2" t="14940" r="13050" b="9566"/>
          <a:stretch/>
        </p:blipFill>
        <p:spPr>
          <a:xfrm>
            <a:off x="6311677" y="3405187"/>
            <a:ext cx="1943100" cy="199072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rot="20494847">
            <a:off x="6413728" y="4207091"/>
            <a:ext cx="1710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old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8183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Content of Turnover disclosure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marL="361950" lvl="1" indent="-361950"/>
            <a:r>
              <a:rPr lang="en-NZ" sz="2000" dirty="0" smtClean="0"/>
              <a:t>Date</a:t>
            </a:r>
          </a:p>
          <a:p>
            <a:pPr marL="361950" lvl="1" indent="-361950"/>
            <a:r>
              <a:rPr lang="en-NZ" sz="2000" dirty="0" smtClean="0"/>
              <a:t>As built plans and specs</a:t>
            </a:r>
          </a:p>
          <a:p>
            <a:pPr marL="361950" lvl="1" indent="-361950"/>
            <a:r>
              <a:rPr lang="en-NZ" sz="2000" dirty="0" smtClean="0"/>
              <a:t>Assets and liabilities of body corporate</a:t>
            </a:r>
          </a:p>
          <a:p>
            <a:pPr marL="361950" lvl="1" indent="-361950"/>
            <a:r>
              <a:rPr lang="en-NZ" sz="2000" dirty="0" smtClean="0"/>
              <a:t>Leases/licences of common property</a:t>
            </a:r>
          </a:p>
          <a:p>
            <a:pPr marL="361950" lvl="1" indent="-361950"/>
            <a:r>
              <a:rPr lang="en-NZ" sz="2000" dirty="0" smtClean="0"/>
              <a:t>CCC</a:t>
            </a:r>
          </a:p>
          <a:p>
            <a:pPr marL="361950" lvl="1" indent="-361950"/>
            <a:r>
              <a:rPr lang="en-NZ" sz="2000" dirty="0" smtClean="0"/>
              <a:t>Maintenance schedules</a:t>
            </a:r>
          </a:p>
          <a:p>
            <a:pPr marL="361950" lvl="1" indent="-361950"/>
            <a:r>
              <a:rPr lang="en-NZ" sz="2000" dirty="0" smtClean="0"/>
              <a:t>Resource consent and heritage obligations</a:t>
            </a:r>
          </a:p>
          <a:p>
            <a:pPr marL="361950" lvl="1" indent="-361950"/>
            <a:r>
              <a:rPr lang="en-NZ" sz="2000" dirty="0" smtClean="0"/>
              <a:t>Warranties and guarantees</a:t>
            </a:r>
          </a:p>
          <a:p>
            <a:pPr marL="361950" lvl="1" indent="-361950"/>
            <a:r>
              <a:rPr lang="en-NZ" sz="2000" dirty="0" smtClean="0"/>
              <a:t>Fire evacuation plans and fire protection systems</a:t>
            </a:r>
          </a:p>
          <a:p>
            <a:pPr marL="361950" lvl="1" indent="-361950"/>
            <a:r>
              <a:rPr lang="en-NZ" sz="2000" dirty="0" smtClean="0"/>
              <a:t>Building </a:t>
            </a:r>
            <a:r>
              <a:rPr lang="en-NZ" sz="2000" dirty="0" err="1" smtClean="0"/>
              <a:t>WOF</a:t>
            </a:r>
            <a:endParaRPr lang="en-NZ" sz="2000" dirty="0" smtClean="0"/>
          </a:p>
          <a:p>
            <a:pPr marL="361950" lvl="1" indent="-361950"/>
            <a:r>
              <a:rPr lang="en-NZ" sz="2000" dirty="0" smtClean="0"/>
              <a:t>Compliance schedule</a:t>
            </a:r>
          </a:p>
          <a:p>
            <a:pPr marL="361950" lvl="1" indent="-361950"/>
            <a:r>
              <a:rPr lang="en-NZ" sz="2000" dirty="0" smtClean="0"/>
              <a:t>Maintenance and service contracts</a:t>
            </a:r>
          </a:p>
          <a:p>
            <a:pPr lvl="1"/>
            <a:endParaRPr lang="en-NZ" sz="2000" dirty="0" smtClean="0"/>
          </a:p>
          <a:p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40218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Body Corporate Rules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NZ" dirty="0" smtClean="0"/>
              <a:t>Default rules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Owner or occupier must not: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NZ" dirty="0" smtClean="0"/>
              <a:t>Damage or deface common property;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NZ" dirty="0" smtClean="0"/>
              <a:t>Leave rubbish or recycling material on the common property;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NZ" dirty="0" smtClean="0"/>
              <a:t>Create noise likely to interfere with the use or enjoyment of the unit title development by other owners or occupiers;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NZ" dirty="0" smtClean="0"/>
              <a:t>Park on the common property except in designated areas or as the body corporate consents;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NZ" dirty="0" smtClean="0"/>
              <a:t>Interfere with the reasonable use or enjoyment of the common property by other owners or occupiers.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Owner or occupier must dispose of rubbish </a:t>
            </a:r>
            <a:r>
              <a:rPr lang="en-NZ" dirty="0" err="1" smtClean="0"/>
              <a:t>hygenically</a:t>
            </a:r>
            <a:r>
              <a:rPr lang="en-NZ" dirty="0" smtClean="0"/>
              <a:t> and tidily.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34786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Body Corporate rules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2864278" cy="3777283"/>
          </a:xfrm>
        </p:spPr>
        <p:txBody>
          <a:bodyPr/>
          <a:lstStyle/>
          <a:p>
            <a:r>
              <a:rPr lang="en-NZ" dirty="0" smtClean="0"/>
              <a:t>Different from old Act</a:t>
            </a:r>
          </a:p>
          <a:p>
            <a:r>
              <a:rPr lang="en-NZ" dirty="0" smtClean="0"/>
              <a:t>Very basic</a:t>
            </a:r>
          </a:p>
          <a:p>
            <a:endParaRPr lang="en-NZ" dirty="0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95" t="23718" r="61932" b="23158"/>
          <a:stretch/>
        </p:blipFill>
        <p:spPr bwMode="auto">
          <a:xfrm>
            <a:off x="5326707" y="1628800"/>
            <a:ext cx="3343276" cy="3896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6387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Body Corporate Rules	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err="1" smtClean="0"/>
              <a:t>DBH</a:t>
            </a:r>
            <a:r>
              <a:rPr lang="en-NZ" dirty="0" smtClean="0"/>
              <a:t> guidelines</a:t>
            </a:r>
          </a:p>
          <a:p>
            <a:r>
              <a:rPr lang="en-NZ" dirty="0" smtClean="0"/>
              <a:t>ADLSi model operational rules</a:t>
            </a:r>
          </a:p>
          <a:p>
            <a:r>
              <a:rPr lang="en-NZ" dirty="0" smtClean="0"/>
              <a:t>Careful review</a:t>
            </a:r>
          </a:p>
          <a:p>
            <a:r>
              <a:rPr lang="en-NZ" dirty="0" smtClean="0"/>
              <a:t>Ultra vires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44672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Selling Off Plans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Conditions</a:t>
            </a:r>
          </a:p>
          <a:p>
            <a:r>
              <a:rPr lang="en-NZ" dirty="0" smtClean="0"/>
              <a:t>Variations</a:t>
            </a:r>
          </a:p>
          <a:p>
            <a:r>
              <a:rPr lang="en-NZ" dirty="0" smtClean="0"/>
              <a:t>Substitutions</a:t>
            </a:r>
          </a:p>
          <a:p>
            <a:r>
              <a:rPr lang="en-NZ" dirty="0" smtClean="0"/>
              <a:t>Encumbrances</a:t>
            </a:r>
          </a:p>
          <a:p>
            <a:r>
              <a:rPr lang="en-NZ" dirty="0" smtClean="0"/>
              <a:t>Body corporate rules</a:t>
            </a:r>
          </a:p>
          <a:p>
            <a:r>
              <a:rPr lang="en-NZ" dirty="0" smtClean="0"/>
              <a:t>Sunset dates</a:t>
            </a:r>
          </a:p>
          <a:p>
            <a:r>
              <a:rPr lang="en-NZ" dirty="0" smtClean="0"/>
              <a:t>Accruals clause</a:t>
            </a:r>
          </a:p>
          <a:p>
            <a:r>
              <a:rPr lang="en-NZ" dirty="0" smtClean="0"/>
              <a:t>Maintenance period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280" y="1412776"/>
            <a:ext cx="3296437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7391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Issues for vendors and purchasers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Right  of cancellation</a:t>
            </a:r>
          </a:p>
          <a:p>
            <a:r>
              <a:rPr lang="en-NZ" dirty="0" smtClean="0"/>
              <a:t>Consent to alterations</a:t>
            </a:r>
          </a:p>
          <a:p>
            <a:r>
              <a:rPr lang="en-NZ" dirty="0" smtClean="0"/>
              <a:t>Encroachment into common property</a:t>
            </a:r>
          </a:p>
          <a:p>
            <a:r>
              <a:rPr lang="en-NZ" dirty="0" smtClean="0"/>
              <a:t>Remediated properties</a:t>
            </a:r>
          </a:p>
          <a:p>
            <a:r>
              <a:rPr lang="en-NZ" dirty="0" smtClean="0"/>
              <a:t>Disclosure of weathertightness issues</a:t>
            </a:r>
          </a:p>
          <a:p>
            <a:r>
              <a:rPr lang="en-NZ" dirty="0" smtClean="0"/>
              <a:t>Mortgagee sale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238421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NZ" dirty="0" smtClean="0"/>
              <a:t>Other issues under the Unit Titles Act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NZ" dirty="0" smtClean="0"/>
              <a:t>Appointment of a chairperson</a:t>
            </a:r>
          </a:p>
          <a:p>
            <a:pPr marL="0" indent="0">
              <a:buNone/>
            </a:pPr>
            <a:endParaRPr lang="en-NZ" dirty="0" smtClean="0"/>
          </a:p>
          <a:p>
            <a:pPr marL="0" indent="0">
              <a:buNone/>
            </a:pPr>
            <a:endParaRPr lang="en-NZ" sz="1600" dirty="0" smtClean="0"/>
          </a:p>
          <a:p>
            <a:pPr marL="0" indent="0" algn="ctr">
              <a:buNone/>
            </a:pPr>
            <a:r>
              <a:rPr lang="en-NZ" dirty="0" smtClean="0"/>
              <a:t>Long term maintenance plans</a:t>
            </a:r>
          </a:p>
          <a:p>
            <a:pPr marL="0" indent="0">
              <a:buNone/>
            </a:pPr>
            <a:endParaRPr lang="en-NZ" dirty="0" smtClean="0"/>
          </a:p>
          <a:p>
            <a:pPr marL="0" indent="0">
              <a:buNone/>
            </a:pPr>
            <a:endParaRPr lang="en-NZ" sz="1600" dirty="0" smtClean="0"/>
          </a:p>
          <a:p>
            <a:pPr marL="0" indent="0" algn="ctr">
              <a:buNone/>
            </a:pPr>
            <a:r>
              <a:rPr lang="en-NZ" dirty="0" smtClean="0"/>
              <a:t>Governance and advice</a:t>
            </a:r>
            <a:endParaRPr lang="en-NZ" dirty="0"/>
          </a:p>
        </p:txBody>
      </p:sp>
      <p:sp>
        <p:nvSpPr>
          <p:cNvPr id="4" name="Down Arrow 3"/>
          <p:cNvSpPr/>
          <p:nvPr/>
        </p:nvSpPr>
        <p:spPr>
          <a:xfrm>
            <a:off x="4283968" y="2204864"/>
            <a:ext cx="576064" cy="792088"/>
          </a:xfrm>
          <a:prstGeom prst="downArrow">
            <a:avLst/>
          </a:prstGeom>
          <a:solidFill>
            <a:srgbClr val="F57E1B"/>
          </a:solidFill>
        </p:spPr>
        <p:txBody>
          <a:bodyPr wrap="none" lIns="91440" tIns="45720" rIns="91440" bIns="45720" rtlCol="0" anchor="ctr">
            <a:spAutoFit/>
          </a:bodyPr>
          <a:lstStyle/>
          <a:p>
            <a:pPr algn="ctr"/>
            <a:endParaRPr lang="en-NZ" sz="5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4322862" y="3717032"/>
            <a:ext cx="576064" cy="792088"/>
          </a:xfrm>
          <a:prstGeom prst="downArrow">
            <a:avLst/>
          </a:prstGeom>
          <a:solidFill>
            <a:srgbClr val="F57E1B"/>
          </a:solidFill>
        </p:spPr>
        <p:txBody>
          <a:bodyPr wrap="none" lIns="91440" tIns="45720" rIns="91440" bIns="45720" rtlCol="0" anchor="ctr">
            <a:spAutoFit/>
          </a:bodyPr>
          <a:lstStyle/>
          <a:p>
            <a:pPr algn="ctr"/>
            <a:endParaRPr lang="en-NZ" sz="5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8883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pic>
        <p:nvPicPr>
          <p:cNvPr id="24579" name="Picture 4" descr="Powerpoint Picture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1" y="12989"/>
            <a:ext cx="9144000" cy="6887671"/>
          </a:xfrm>
          <a:noFill/>
          <a:ln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93278" y="1386909"/>
            <a:ext cx="8355186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 smtClean="0">
                <a:solidFill>
                  <a:schemeClr val="bg1"/>
                </a:solidFill>
              </a:rPr>
              <a:t>Kay Keam</a:t>
            </a:r>
          </a:p>
          <a:p>
            <a:pPr>
              <a:spcBef>
                <a:spcPct val="50000"/>
              </a:spcBef>
            </a:pPr>
            <a:r>
              <a:rPr lang="en-US" sz="2800" dirty="0" smtClean="0">
                <a:solidFill>
                  <a:schemeClr val="bg1"/>
                </a:solidFill>
              </a:rPr>
              <a:t>ktk@martellimckegg.co.nz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7" r="29927" b="64444"/>
          <a:stretch/>
        </p:blipFill>
        <p:spPr>
          <a:xfrm>
            <a:off x="5508104" y="-745"/>
            <a:ext cx="3635897" cy="454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79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Introduction</a:t>
            </a:r>
            <a:endParaRPr lang="en-NZ" dirty="0"/>
          </a:p>
        </p:txBody>
      </p:sp>
      <p:sp>
        <p:nvSpPr>
          <p:cNvPr id="4" name="Text Placeholder 3"/>
          <p:cNvSpPr txBox="1">
            <a:spLocks/>
          </p:cNvSpPr>
          <p:nvPr/>
        </p:nvSpPr>
        <p:spPr>
          <a:xfrm>
            <a:off x="457200" y="1364035"/>
            <a:ext cx="4040188" cy="63976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Z" dirty="0" smtClean="0">
                <a:latin typeface="Gill Sans Ultra Bold" panose="020B0A02020104020203" pitchFamily="34" charset="0"/>
              </a:rPr>
              <a:t>1972	</a:t>
            </a:r>
            <a:endParaRPr lang="en-NZ" dirty="0">
              <a:latin typeface="Gill Sans Ultra Bold" panose="020B0A02020104020203" pitchFamily="34" charset="0"/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57200" y="1972667"/>
            <a:ext cx="4040188" cy="395128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400" dirty="0" smtClean="0">
                <a:latin typeface="Gill Sans MT Condensed" panose="020B0506020104020203" pitchFamily="34" charset="0"/>
              </a:rPr>
              <a:t>Flats, not apartments</a:t>
            </a:r>
          </a:p>
          <a:p>
            <a:r>
              <a:rPr lang="en-NZ" sz="2400" dirty="0" smtClean="0">
                <a:latin typeface="Gill Sans MT Condensed" panose="020B0506020104020203" pitchFamily="34" charset="0"/>
              </a:rPr>
              <a:t>Largely residential</a:t>
            </a:r>
          </a:p>
          <a:p>
            <a:r>
              <a:rPr lang="en-NZ" sz="2400" dirty="0" smtClean="0">
                <a:latin typeface="Gill Sans MT Condensed" panose="020B0506020104020203" pitchFamily="34" charset="0"/>
              </a:rPr>
              <a:t>Low rise</a:t>
            </a:r>
            <a:endParaRPr lang="en-NZ" sz="2400" dirty="0">
              <a:latin typeface="Gill Sans MT Condensed" panose="020B0506020104020203" pitchFamily="34" charset="0"/>
            </a:endParaRP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4645025" y="1371898"/>
            <a:ext cx="4041775" cy="63976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Z" sz="3600" b="1" dirty="0" smtClean="0"/>
              <a:t>2010</a:t>
            </a:r>
            <a:endParaRPr lang="en-NZ" sz="3600" b="1" dirty="0"/>
          </a:p>
        </p:txBody>
      </p:sp>
      <p:sp>
        <p:nvSpPr>
          <p:cNvPr id="7" name="Content Placeholder 6"/>
          <p:cNvSpPr txBox="1">
            <a:spLocks/>
          </p:cNvSpPr>
          <p:nvPr/>
        </p:nvSpPr>
        <p:spPr>
          <a:xfrm>
            <a:off x="4645025" y="1950541"/>
            <a:ext cx="4041775" cy="395128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600" dirty="0" smtClean="0"/>
              <a:t>4,000 people living in Hobson Street</a:t>
            </a:r>
          </a:p>
          <a:p>
            <a:r>
              <a:rPr lang="en-NZ" sz="2600" dirty="0" smtClean="0"/>
              <a:t>Leaky buildings</a:t>
            </a:r>
          </a:p>
          <a:p>
            <a:r>
              <a:rPr lang="en-NZ" sz="2600" dirty="0" smtClean="0"/>
              <a:t>Mixed uses</a:t>
            </a:r>
            <a:endParaRPr lang="en-NZ" sz="2600" dirty="0"/>
          </a:p>
        </p:txBody>
      </p:sp>
      <p:pic>
        <p:nvPicPr>
          <p:cNvPr id="1026" name="Picture 2" descr="Figure 1: 1970s houses with eaves generally have few weathertightness issues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59728"/>
            <a:ext cx="1443265" cy="20327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http://images15.realestate.co.nz/listings/2353383/8be40bd901fd57078a2f88cb7b2e600a.pad-ffffff.558x35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3" r="13054"/>
          <a:stretch/>
        </p:blipFill>
        <p:spPr bwMode="auto">
          <a:xfrm>
            <a:off x="5124797" y="3759728"/>
            <a:ext cx="2498998" cy="20048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5514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Topics for today</a:t>
            </a:r>
            <a:endParaRPr lang="en-NZ" dirty="0"/>
          </a:p>
        </p:txBody>
      </p:sp>
      <p:sp>
        <p:nvSpPr>
          <p:cNvPr id="2" name="TextBox 1"/>
          <p:cNvSpPr txBox="1"/>
          <p:nvPr/>
        </p:nvSpPr>
        <p:spPr>
          <a:xfrm>
            <a:off x="467544" y="1628800"/>
            <a:ext cx="74888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NZ" sz="2800" dirty="0"/>
              <a:t>Disclosure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NZ" sz="2800" dirty="0"/>
              <a:t>Body corporate rules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NZ" sz="2800" dirty="0"/>
              <a:t>Selling off plans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NZ" sz="2800" dirty="0"/>
              <a:t>Issues for vendors and purchasers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NZ" sz="2800" dirty="0"/>
              <a:t>Other issues under the Unit Titles Act</a:t>
            </a:r>
          </a:p>
        </p:txBody>
      </p:sp>
      <p:pic>
        <p:nvPicPr>
          <p:cNvPr id="1038" name="Picture 14" descr="http://l.yimg.com/g/images/spaceout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483647" y="-2155825"/>
            <a:ext cx="61341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184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Disclosure		</a:t>
            </a:r>
            <a:endParaRPr lang="en-NZ" dirty="0"/>
          </a:p>
        </p:txBody>
      </p:sp>
      <p:sp>
        <p:nvSpPr>
          <p:cNvPr id="6" name="Flowchart: Data 5"/>
          <p:cNvSpPr/>
          <p:nvPr/>
        </p:nvSpPr>
        <p:spPr>
          <a:xfrm>
            <a:off x="5292080" y="2060848"/>
            <a:ext cx="2448272" cy="2232248"/>
          </a:xfrm>
          <a:prstGeom prst="flowChartInputOutput">
            <a:avLst/>
          </a:prstGeom>
          <a:noFill/>
        </p:spPr>
        <p:txBody>
          <a:bodyPr wrap="none" lIns="91440" tIns="45720" rIns="91440" bIns="45720" rtlCol="0" anchor="ctr">
            <a:spAutoFit/>
          </a:bodyPr>
          <a:lstStyle/>
          <a:p>
            <a:pPr algn="ctr"/>
            <a:endParaRPr lang="en-NZ" sz="5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Flowchart: Or 7"/>
          <p:cNvSpPr/>
          <p:nvPr/>
        </p:nvSpPr>
        <p:spPr>
          <a:xfrm>
            <a:off x="1547664" y="1340768"/>
            <a:ext cx="4536504" cy="4680520"/>
          </a:xfrm>
          <a:prstGeom prst="flowChartOr">
            <a:avLst/>
          </a:prstGeom>
          <a:solidFill>
            <a:srgbClr val="086B9C"/>
          </a:solidFill>
        </p:spPr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en-NZ" sz="5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cxnSp>
        <p:nvCxnSpPr>
          <p:cNvPr id="10" name="Straight Connector 9"/>
          <p:cNvCxnSpPr>
            <a:stCxn id="8" idx="2"/>
            <a:endCxn id="8" idx="6"/>
          </p:cNvCxnSpPr>
          <p:nvPr/>
        </p:nvCxnSpPr>
        <p:spPr>
          <a:xfrm>
            <a:off x="1547664" y="3681028"/>
            <a:ext cx="45365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8" idx="0"/>
            <a:endCxn id="8" idx="4"/>
          </p:cNvCxnSpPr>
          <p:nvPr/>
        </p:nvCxnSpPr>
        <p:spPr>
          <a:xfrm>
            <a:off x="3815916" y="1340768"/>
            <a:ext cx="0" cy="46805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808500" y="2804152"/>
            <a:ext cx="1611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000" dirty="0" smtClean="0">
                <a:solidFill>
                  <a:srgbClr val="80C535"/>
                </a:solidFill>
              </a:rPr>
              <a:t>Pre Contract</a:t>
            </a:r>
            <a:endParaRPr lang="en-NZ" sz="2000" dirty="0">
              <a:solidFill>
                <a:srgbClr val="80C535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51920" y="2807640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000" dirty="0" smtClean="0">
                <a:solidFill>
                  <a:srgbClr val="FFFF66"/>
                </a:solidFill>
              </a:rPr>
              <a:t>Pre Settlement</a:t>
            </a:r>
            <a:endParaRPr lang="en-NZ" sz="2000" dirty="0">
              <a:solidFill>
                <a:srgbClr val="FFFF6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33491" y="4259188"/>
            <a:ext cx="1611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Additional</a:t>
            </a:r>
            <a:endParaRPr lang="en-NZ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54228" y="4259188"/>
            <a:ext cx="1611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000" dirty="0" smtClean="0">
                <a:solidFill>
                  <a:srgbClr val="F57E1B"/>
                </a:solidFill>
              </a:rPr>
              <a:t>Turnover</a:t>
            </a:r>
            <a:endParaRPr lang="en-NZ" sz="2000" dirty="0">
              <a:solidFill>
                <a:srgbClr val="F57E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301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Pre Contract Disclosure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r>
              <a:rPr lang="en-NZ" sz="3000" dirty="0" smtClean="0"/>
              <a:t>Prescribed form</a:t>
            </a:r>
          </a:p>
          <a:p>
            <a:r>
              <a:rPr lang="en-NZ" sz="3000" dirty="0" smtClean="0"/>
              <a:t>Content</a:t>
            </a:r>
          </a:p>
          <a:p>
            <a:pPr lvl="1"/>
            <a:r>
              <a:rPr lang="en-NZ" sz="2600" dirty="0" smtClean="0"/>
              <a:t>Levies</a:t>
            </a:r>
          </a:p>
          <a:p>
            <a:pPr lvl="1"/>
            <a:r>
              <a:rPr lang="en-NZ" sz="2600" dirty="0" smtClean="0"/>
              <a:t>Maintenance in next 12 months</a:t>
            </a:r>
          </a:p>
          <a:p>
            <a:pPr lvl="1"/>
            <a:r>
              <a:rPr lang="en-NZ" sz="2600" dirty="0" smtClean="0"/>
              <a:t>Funds</a:t>
            </a:r>
          </a:p>
          <a:p>
            <a:pPr lvl="1"/>
            <a:r>
              <a:rPr lang="en-NZ" sz="2600" dirty="0" smtClean="0"/>
              <a:t>Weathertightness</a:t>
            </a:r>
          </a:p>
          <a:p>
            <a:pPr lvl="1"/>
            <a:r>
              <a:rPr lang="en-NZ" sz="2600" dirty="0" smtClean="0"/>
              <a:t>Unit titles and conveyancing 101</a:t>
            </a:r>
          </a:p>
          <a:p>
            <a:pPr lvl="1"/>
            <a:r>
              <a:rPr lang="en-NZ" sz="2600" dirty="0" smtClean="0"/>
              <a:t>Cost of additional disclosure</a:t>
            </a:r>
          </a:p>
          <a:p>
            <a:r>
              <a:rPr lang="en-NZ" sz="3000" dirty="0" smtClean="0"/>
              <a:t>No statutory consequences</a:t>
            </a:r>
            <a:endParaRPr lang="en-NZ" sz="3000" dirty="0"/>
          </a:p>
        </p:txBody>
      </p:sp>
    </p:spTree>
    <p:extLst>
      <p:ext uri="{BB962C8B-B14F-4D97-AF65-F5344CB8AC3E}">
        <p14:creationId xmlns:p14="http://schemas.microsoft.com/office/powerpoint/2010/main" val="617533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Pre Settlement Disclosure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NZ" dirty="0" smtClean="0"/>
              <a:t>Details prescribed but not form</a:t>
            </a:r>
          </a:p>
          <a:p>
            <a:r>
              <a:rPr lang="en-NZ" dirty="0" err="1" smtClean="0"/>
              <a:t>DBH</a:t>
            </a:r>
            <a:r>
              <a:rPr lang="en-NZ" dirty="0" smtClean="0"/>
              <a:t> template</a:t>
            </a:r>
          </a:p>
          <a:p>
            <a:r>
              <a:rPr lang="en-NZ" dirty="0" smtClean="0"/>
              <a:t>Content</a:t>
            </a:r>
          </a:p>
          <a:p>
            <a:pPr lvl="1"/>
            <a:r>
              <a:rPr lang="en-NZ" dirty="0" smtClean="0"/>
              <a:t>Unit and body corporate number</a:t>
            </a:r>
          </a:p>
          <a:p>
            <a:pPr lvl="1"/>
            <a:r>
              <a:rPr lang="en-NZ" dirty="0" smtClean="0"/>
              <a:t>Levies and charges for unit and debts by other units</a:t>
            </a:r>
          </a:p>
          <a:p>
            <a:pPr lvl="1"/>
            <a:r>
              <a:rPr lang="en-NZ" dirty="0" smtClean="0"/>
              <a:t>Repairs of building elements and infrastructure</a:t>
            </a:r>
          </a:p>
          <a:p>
            <a:pPr lvl="1"/>
            <a:r>
              <a:rPr lang="en-NZ" dirty="0" smtClean="0"/>
              <a:t>Interest rate</a:t>
            </a:r>
          </a:p>
          <a:p>
            <a:pPr lvl="1"/>
            <a:r>
              <a:rPr lang="en-NZ" dirty="0" smtClean="0"/>
              <a:t>Litigation against body corporate</a:t>
            </a:r>
          </a:p>
          <a:p>
            <a:pPr lvl="1"/>
            <a:r>
              <a:rPr lang="en-NZ" dirty="0" smtClean="0"/>
              <a:t>Changes from default operational rules since disclosure</a:t>
            </a:r>
          </a:p>
          <a:p>
            <a:r>
              <a:rPr lang="en-NZ" dirty="0" smtClean="0"/>
              <a:t>Body corporate certificate</a:t>
            </a:r>
          </a:p>
          <a:p>
            <a:r>
              <a:rPr lang="en-NZ" dirty="0" smtClean="0"/>
              <a:t>Consequences for non disclosure but no approval rights</a:t>
            </a:r>
          </a:p>
          <a:p>
            <a:r>
              <a:rPr lang="en-NZ" dirty="0" smtClean="0"/>
              <a:t>Deposit and disclosure tension if long term settlement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03227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Additional Disclosure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>
            <a:normAutofit/>
          </a:bodyPr>
          <a:lstStyle/>
          <a:p>
            <a:r>
              <a:rPr lang="en-NZ" dirty="0" smtClean="0"/>
              <a:t>Under used</a:t>
            </a:r>
          </a:p>
          <a:p>
            <a:r>
              <a:rPr lang="en-NZ" dirty="0" smtClean="0"/>
              <a:t>Prescribed form and </a:t>
            </a:r>
            <a:r>
              <a:rPr lang="en-NZ" dirty="0" err="1" smtClean="0"/>
              <a:t>DBH</a:t>
            </a:r>
            <a:r>
              <a:rPr lang="en-NZ" dirty="0" smtClean="0"/>
              <a:t> template</a:t>
            </a:r>
          </a:p>
          <a:p>
            <a:pPr lvl="1"/>
            <a:endParaRPr lang="en-NZ" dirty="0"/>
          </a:p>
        </p:txBody>
      </p:sp>
      <p:pic>
        <p:nvPicPr>
          <p:cNvPr id="3074" name="Picture 2" descr="eCommerce checkli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412776"/>
            <a:ext cx="5145757" cy="4409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826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/>
              <a:t>Content of additional disclosure</a:t>
            </a:r>
            <a:endParaRPr lang="en-NZ" dirty="0"/>
          </a:p>
        </p:txBody>
      </p:sp>
      <p:sp>
        <p:nvSpPr>
          <p:cNvPr id="5" name="Pentagon 4"/>
          <p:cNvSpPr/>
          <p:nvPr/>
        </p:nvSpPr>
        <p:spPr>
          <a:xfrm>
            <a:off x="311716" y="1432967"/>
            <a:ext cx="7764462" cy="540019"/>
          </a:xfrm>
          <a:prstGeom prst="homePlate">
            <a:avLst/>
          </a:prstGeom>
          <a:solidFill>
            <a:srgbClr val="086B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anchor="ctr"/>
          <a:lstStyle/>
          <a:p>
            <a:pPr>
              <a:spcBef>
                <a:spcPct val="20000"/>
              </a:spcBef>
              <a:defRPr/>
            </a:pPr>
            <a:r>
              <a:rPr lang="en-NZ" sz="2400" dirty="0" smtClean="0"/>
              <a:t>Contact details for body corporate and committee</a:t>
            </a:r>
            <a:endParaRPr lang="en-NZ" sz="2400" dirty="0"/>
          </a:p>
        </p:txBody>
      </p:sp>
      <p:sp>
        <p:nvSpPr>
          <p:cNvPr id="6" name="Pentagon 5"/>
          <p:cNvSpPr/>
          <p:nvPr/>
        </p:nvSpPr>
        <p:spPr>
          <a:xfrm>
            <a:off x="311716" y="2115382"/>
            <a:ext cx="7802562" cy="565398"/>
          </a:xfrm>
          <a:prstGeom prst="homePlate">
            <a:avLst/>
          </a:prstGeom>
          <a:solidFill>
            <a:srgbClr val="089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anchor="ctr"/>
          <a:lstStyle/>
          <a:p>
            <a:pPr>
              <a:spcBef>
                <a:spcPct val="20000"/>
              </a:spcBef>
              <a:defRPr/>
            </a:pPr>
            <a:r>
              <a:rPr lang="en-NZ" sz="2400" dirty="0" smtClean="0"/>
              <a:t>Funds</a:t>
            </a:r>
            <a:endParaRPr lang="en-NZ" sz="2400" dirty="0"/>
          </a:p>
        </p:txBody>
      </p:sp>
      <p:sp>
        <p:nvSpPr>
          <p:cNvPr id="7" name="Pentagon 6"/>
          <p:cNvSpPr/>
          <p:nvPr/>
        </p:nvSpPr>
        <p:spPr>
          <a:xfrm>
            <a:off x="311716" y="2823176"/>
            <a:ext cx="7764462" cy="540019"/>
          </a:xfrm>
          <a:prstGeom prst="homePlate">
            <a:avLst/>
          </a:prstGeom>
          <a:solidFill>
            <a:srgbClr val="086B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anchor="ctr"/>
          <a:lstStyle/>
          <a:p>
            <a:pPr>
              <a:spcBef>
                <a:spcPct val="20000"/>
              </a:spcBef>
              <a:defRPr/>
            </a:pPr>
            <a:r>
              <a:rPr lang="en-NZ" sz="2400" dirty="0" smtClean="0"/>
              <a:t>Creditors</a:t>
            </a:r>
            <a:endParaRPr lang="en-NZ" sz="2400" dirty="0"/>
          </a:p>
        </p:txBody>
      </p:sp>
      <p:sp>
        <p:nvSpPr>
          <p:cNvPr id="8" name="Pentagon 7"/>
          <p:cNvSpPr/>
          <p:nvPr/>
        </p:nvSpPr>
        <p:spPr>
          <a:xfrm>
            <a:off x="311716" y="3505591"/>
            <a:ext cx="7802562" cy="565398"/>
          </a:xfrm>
          <a:prstGeom prst="homePlate">
            <a:avLst/>
          </a:prstGeom>
          <a:solidFill>
            <a:srgbClr val="089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anchor="ctr"/>
          <a:lstStyle/>
          <a:p>
            <a:pPr>
              <a:spcBef>
                <a:spcPct val="20000"/>
              </a:spcBef>
              <a:defRPr/>
            </a:pPr>
            <a:r>
              <a:rPr lang="en-NZ" sz="2400" dirty="0" smtClean="0"/>
              <a:t>Expenses</a:t>
            </a:r>
            <a:endParaRPr lang="en-NZ" sz="2400" dirty="0"/>
          </a:p>
        </p:txBody>
      </p:sp>
      <p:sp>
        <p:nvSpPr>
          <p:cNvPr id="9" name="Pentagon 8"/>
          <p:cNvSpPr/>
          <p:nvPr/>
        </p:nvSpPr>
        <p:spPr>
          <a:xfrm>
            <a:off x="311716" y="4213385"/>
            <a:ext cx="7764462" cy="540019"/>
          </a:xfrm>
          <a:prstGeom prst="homePlate">
            <a:avLst/>
          </a:prstGeom>
          <a:solidFill>
            <a:srgbClr val="086B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anchor="ctr"/>
          <a:lstStyle/>
          <a:p>
            <a:pPr>
              <a:spcBef>
                <a:spcPct val="20000"/>
              </a:spcBef>
              <a:defRPr/>
            </a:pPr>
            <a:r>
              <a:rPr lang="en-NZ" sz="2400" dirty="0" smtClean="0"/>
              <a:t>Debtors</a:t>
            </a:r>
            <a:endParaRPr lang="en-NZ" sz="2400" dirty="0"/>
          </a:p>
        </p:txBody>
      </p:sp>
      <p:sp>
        <p:nvSpPr>
          <p:cNvPr id="10" name="Pentagon 9"/>
          <p:cNvSpPr/>
          <p:nvPr/>
        </p:nvSpPr>
        <p:spPr>
          <a:xfrm>
            <a:off x="311716" y="4895799"/>
            <a:ext cx="7802562" cy="565398"/>
          </a:xfrm>
          <a:prstGeom prst="homePlate">
            <a:avLst/>
          </a:prstGeom>
          <a:solidFill>
            <a:srgbClr val="089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anchor="ctr"/>
          <a:lstStyle/>
          <a:p>
            <a:pPr>
              <a:spcBef>
                <a:spcPct val="20000"/>
              </a:spcBef>
              <a:defRPr/>
            </a:pPr>
            <a:r>
              <a:rPr lang="en-NZ" sz="2400" dirty="0" smtClean="0"/>
              <a:t>Insurance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3802000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21965"/>
            <a:ext cx="8229600" cy="1143000"/>
          </a:xfrm>
        </p:spPr>
        <p:txBody>
          <a:bodyPr/>
          <a:lstStyle/>
          <a:p>
            <a:pPr algn="l"/>
            <a:r>
              <a:rPr lang="en-NZ" dirty="0"/>
              <a:t>Content of additional </a:t>
            </a:r>
            <a:r>
              <a:rPr lang="en-NZ" dirty="0" smtClean="0"/>
              <a:t>disclosure </a:t>
            </a:r>
            <a:r>
              <a:rPr lang="en-NZ" sz="2800" dirty="0" smtClean="0"/>
              <a:t>(cont.)</a:t>
            </a:r>
            <a:endParaRPr lang="en-NZ" dirty="0"/>
          </a:p>
        </p:txBody>
      </p:sp>
      <p:sp>
        <p:nvSpPr>
          <p:cNvPr id="5" name="Pentagon 4"/>
          <p:cNvSpPr/>
          <p:nvPr/>
        </p:nvSpPr>
        <p:spPr>
          <a:xfrm>
            <a:off x="349816" y="1432967"/>
            <a:ext cx="7764462" cy="608013"/>
          </a:xfrm>
          <a:prstGeom prst="homePlate">
            <a:avLst/>
          </a:prstGeom>
          <a:solidFill>
            <a:srgbClr val="086B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anchor="ctr"/>
          <a:lstStyle/>
          <a:p>
            <a:pPr>
              <a:spcBef>
                <a:spcPct val="20000"/>
              </a:spcBef>
              <a:defRPr/>
            </a:pPr>
            <a:r>
              <a:rPr lang="en-NZ" sz="2400" dirty="0" smtClean="0"/>
              <a:t>Contracts</a:t>
            </a:r>
            <a:endParaRPr lang="en-NZ" sz="2400" dirty="0"/>
          </a:p>
        </p:txBody>
      </p:sp>
      <p:sp>
        <p:nvSpPr>
          <p:cNvPr id="6" name="Pentagon 5"/>
          <p:cNvSpPr/>
          <p:nvPr/>
        </p:nvSpPr>
        <p:spPr>
          <a:xfrm>
            <a:off x="349816" y="2168515"/>
            <a:ext cx="7802562" cy="636588"/>
          </a:xfrm>
          <a:prstGeom prst="homePlate">
            <a:avLst/>
          </a:prstGeom>
          <a:solidFill>
            <a:srgbClr val="089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anchor="ctr"/>
          <a:lstStyle/>
          <a:p>
            <a:pPr>
              <a:spcBef>
                <a:spcPct val="20000"/>
              </a:spcBef>
              <a:defRPr/>
            </a:pPr>
            <a:r>
              <a:rPr lang="en-NZ" sz="2400" dirty="0" smtClean="0"/>
              <a:t>Ground leases</a:t>
            </a:r>
            <a:endParaRPr lang="en-NZ" sz="2400" dirty="0"/>
          </a:p>
        </p:txBody>
      </p:sp>
      <p:sp>
        <p:nvSpPr>
          <p:cNvPr id="7" name="Pentagon 6"/>
          <p:cNvSpPr/>
          <p:nvPr/>
        </p:nvSpPr>
        <p:spPr>
          <a:xfrm>
            <a:off x="349816" y="2909476"/>
            <a:ext cx="7764462" cy="608013"/>
          </a:xfrm>
          <a:prstGeom prst="homePlate">
            <a:avLst/>
          </a:prstGeom>
          <a:solidFill>
            <a:srgbClr val="086B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anchor="ctr"/>
          <a:lstStyle/>
          <a:p>
            <a:pPr>
              <a:spcBef>
                <a:spcPct val="20000"/>
              </a:spcBef>
              <a:defRPr/>
            </a:pPr>
            <a:r>
              <a:rPr lang="en-NZ" sz="2400" dirty="0" smtClean="0"/>
              <a:t>Motions at last meeting</a:t>
            </a:r>
            <a:endParaRPr lang="en-NZ" sz="2400" dirty="0"/>
          </a:p>
        </p:txBody>
      </p:sp>
      <p:sp>
        <p:nvSpPr>
          <p:cNvPr id="8" name="Pentagon 7"/>
          <p:cNvSpPr/>
          <p:nvPr/>
        </p:nvSpPr>
        <p:spPr>
          <a:xfrm>
            <a:off x="349816" y="3645024"/>
            <a:ext cx="7802562" cy="636588"/>
          </a:xfrm>
          <a:prstGeom prst="homePlate">
            <a:avLst/>
          </a:prstGeom>
          <a:solidFill>
            <a:srgbClr val="089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anchor="ctr"/>
          <a:lstStyle/>
          <a:p>
            <a:pPr>
              <a:spcBef>
                <a:spcPct val="20000"/>
              </a:spcBef>
              <a:defRPr/>
            </a:pPr>
            <a:r>
              <a:rPr lang="en-NZ" sz="2400" dirty="0" smtClean="0"/>
              <a:t>Rules</a:t>
            </a:r>
            <a:endParaRPr lang="en-NZ" sz="2400" dirty="0"/>
          </a:p>
        </p:txBody>
      </p:sp>
      <p:sp>
        <p:nvSpPr>
          <p:cNvPr id="9" name="Pentagon 8"/>
          <p:cNvSpPr/>
          <p:nvPr/>
        </p:nvSpPr>
        <p:spPr>
          <a:xfrm>
            <a:off x="349816" y="4421644"/>
            <a:ext cx="7764462" cy="608013"/>
          </a:xfrm>
          <a:prstGeom prst="homePlate">
            <a:avLst/>
          </a:prstGeom>
          <a:solidFill>
            <a:srgbClr val="086B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6000" anchor="ctr"/>
          <a:lstStyle/>
          <a:p>
            <a:pPr>
              <a:spcBef>
                <a:spcPct val="20000"/>
              </a:spcBef>
              <a:defRPr/>
            </a:pPr>
            <a:r>
              <a:rPr lang="en-NZ" sz="2400" dirty="0" smtClean="0"/>
              <a:t>Long term maintenance plan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81636366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wrap="none" lIns="91440" tIns="45720" rIns="91440" bIns="45720">
        <a:spAutoFit/>
      </a:bodyPr>
      <a:lstStyle>
        <a:defPPr algn="ctr">
          <a:defRPr sz="5400" b="1" cap="none" spc="300" dirty="0" smtClean="0">
            <a:ln w="11430" cmpd="sng">
              <a:solidFill>
                <a:schemeClr val="accent1">
                  <a:tint val="10000"/>
                </a:schemeClr>
              </a:solidFill>
              <a:prstDash val="solid"/>
              <a:miter lim="800000"/>
            </a:ln>
            <a:gradFill>
              <a:gsLst>
                <a:gs pos="10000">
                  <a:schemeClr val="accent1">
                    <a:tint val="83000"/>
                    <a:shade val="100000"/>
                    <a:satMod val="200000"/>
                  </a:schemeClr>
                </a:gs>
                <a:gs pos="75000">
                  <a:schemeClr val="accent1">
                    <a:tint val="100000"/>
                    <a:shade val="50000"/>
                    <a:satMod val="150000"/>
                  </a:schemeClr>
                </a:gs>
              </a:gsLst>
              <a:lin ang="5400000"/>
            </a:gradFill>
            <a:effectLst>
              <a:glow rad="45500">
                <a:schemeClr val="accent1">
                  <a:satMod val="220000"/>
                  <a:alpha val="35000"/>
                </a:schemeClr>
              </a:glow>
            </a:effectLst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ustom Desig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5928</TotalTime>
  <Words>448</Words>
  <Application>Microsoft Office PowerPoint</Application>
  <PresentationFormat>On-screen Show (4:3)</PresentationFormat>
  <Paragraphs>135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Custom Design</vt:lpstr>
      <vt:lpstr>1_Custom Design</vt:lpstr>
      <vt:lpstr>2_Custom Design</vt:lpstr>
      <vt:lpstr>3_Custom Design</vt:lpstr>
      <vt:lpstr>PowerPoint Presentation</vt:lpstr>
      <vt:lpstr>Introduction</vt:lpstr>
      <vt:lpstr>Topics for today</vt:lpstr>
      <vt:lpstr>Disclosure  </vt:lpstr>
      <vt:lpstr>Pre Contract Disclosure</vt:lpstr>
      <vt:lpstr>Pre Settlement Disclosure</vt:lpstr>
      <vt:lpstr>Additional Disclosure</vt:lpstr>
      <vt:lpstr>Content of additional disclosure</vt:lpstr>
      <vt:lpstr>Content of additional disclosure (cont.)</vt:lpstr>
      <vt:lpstr>Additional disclosure</vt:lpstr>
      <vt:lpstr>Turnover disclosure</vt:lpstr>
      <vt:lpstr>Content of Turnover disclosure</vt:lpstr>
      <vt:lpstr>Body Corporate Rules</vt:lpstr>
      <vt:lpstr>Body Corporate rules</vt:lpstr>
      <vt:lpstr>Body Corporate Rules </vt:lpstr>
      <vt:lpstr>Selling Off Plans</vt:lpstr>
      <vt:lpstr>Issues for vendors and purchasers</vt:lpstr>
      <vt:lpstr>Other issues under the Unit Titles Act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</dc:creator>
  <cp:lastModifiedBy>administrator</cp:lastModifiedBy>
  <cp:revision>419</cp:revision>
  <cp:lastPrinted>2014-08-18T02:35:28Z</cp:lastPrinted>
  <dcterms:created xsi:type="dcterms:W3CDTF">2010-04-06T02:49:26Z</dcterms:created>
  <dcterms:modified xsi:type="dcterms:W3CDTF">2014-11-19T01:56:16Z</dcterms:modified>
</cp:coreProperties>
</file>